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8D0F-9D07-4307-A595-128CAA82C7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Flowering and its Regulation </a:t>
            </a:r>
            <a:endParaRPr lang="en-US" sz="6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81600" y="5410200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Ashish Sharma, Ph.D.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Meristem</a:t>
            </a:r>
            <a:r>
              <a:rPr lang="en-US" dirty="0" smtClean="0"/>
              <a:t> identity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Necessary for floral organ initiation.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Mutation leads to development of clusters of leaves.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Different genes include: FLORICAULA (FLO), </a:t>
            </a:r>
            <a:r>
              <a:rPr lang="en-US" sz="2800" i="1" dirty="0"/>
              <a:t>AGAMOUS-LIKE </a:t>
            </a:r>
            <a:r>
              <a:rPr lang="en-US" sz="2800" i="1" dirty="0" smtClean="0"/>
              <a:t>20 </a:t>
            </a:r>
            <a:r>
              <a:rPr lang="en-US" sz="2800" i="1" dirty="0"/>
              <a:t>(AGL20), </a:t>
            </a:r>
            <a:r>
              <a:rPr lang="en-US" sz="2800" i="1" dirty="0" smtClean="0"/>
              <a:t>APETALA1 </a:t>
            </a:r>
            <a:r>
              <a:rPr lang="en-US" sz="2800" dirty="0" smtClean="0"/>
              <a:t>(</a:t>
            </a:r>
            <a:r>
              <a:rPr lang="en-US" sz="2800" i="1" dirty="0" smtClean="0"/>
              <a:t>AP1</a:t>
            </a:r>
            <a:r>
              <a:rPr lang="en-US" sz="2800" i="1" dirty="0"/>
              <a:t>), </a:t>
            </a:r>
            <a:r>
              <a:rPr lang="en-US" sz="2800" dirty="0"/>
              <a:t>and</a:t>
            </a:r>
            <a:r>
              <a:rPr lang="en-US" sz="2800" i="1" dirty="0"/>
              <a:t> LEAFY (LFY</a:t>
            </a:r>
            <a:r>
              <a:rPr lang="en-US" sz="2800" i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 smtClean="0"/>
              <a:t>FLORICAULA (</a:t>
            </a:r>
            <a:r>
              <a:rPr lang="en-US" sz="2800" i="1" dirty="0"/>
              <a:t>FLO</a:t>
            </a:r>
            <a:r>
              <a:rPr lang="en-US" sz="2800" i="1" dirty="0" smtClean="0"/>
              <a:t>) </a:t>
            </a:r>
            <a:r>
              <a:rPr lang="en-US" sz="2800" dirty="0" smtClean="0"/>
              <a:t>gene </a:t>
            </a:r>
            <a:r>
              <a:rPr lang="en-US" sz="2800" dirty="0"/>
              <a:t>controls the determination step in which floral </a:t>
            </a:r>
            <a:r>
              <a:rPr lang="en-US" sz="2800" dirty="0" err="1" smtClean="0"/>
              <a:t>meristem</a:t>
            </a:r>
            <a:r>
              <a:rPr lang="en-US" sz="2800" dirty="0" smtClean="0"/>
              <a:t> identity </a:t>
            </a:r>
            <a:r>
              <a:rPr lang="en-US" sz="2800" dirty="0"/>
              <a:t>is established.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200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smtClean="0"/>
              <a:t>LFY</a:t>
            </a:r>
            <a:r>
              <a:rPr lang="en-US" dirty="0" smtClean="0"/>
              <a:t> performs similar function in </a:t>
            </a:r>
            <a:r>
              <a:rPr lang="en-US" i="1" dirty="0" smtClean="0"/>
              <a:t>Arabidopsis</a:t>
            </a:r>
            <a:r>
              <a:rPr lang="en-US" dirty="0" smtClean="0"/>
              <a:t> as </a:t>
            </a:r>
            <a:r>
              <a:rPr lang="en-US" i="1" dirty="0" smtClean="0"/>
              <a:t>FLO </a:t>
            </a:r>
            <a:r>
              <a:rPr lang="en-US" dirty="0" smtClean="0"/>
              <a:t>in Snapdragon.</a:t>
            </a:r>
          </a:p>
          <a:p>
            <a:pPr algn="just">
              <a:lnSpc>
                <a:spcPct val="150000"/>
              </a:lnSpc>
            </a:pPr>
            <a:r>
              <a:rPr lang="en-US" i="1" dirty="0"/>
              <a:t>AGL20 </a:t>
            </a:r>
            <a:r>
              <a:rPr lang="en-US" dirty="0" smtClean="0"/>
              <a:t>serve </a:t>
            </a:r>
            <a:r>
              <a:rPr lang="en-US" dirty="0"/>
              <a:t>as a master switch </a:t>
            </a:r>
            <a:r>
              <a:rPr lang="en-US" dirty="0" smtClean="0"/>
              <a:t>initiating</a:t>
            </a:r>
            <a:r>
              <a:rPr lang="en-US" i="1" dirty="0" smtClean="0"/>
              <a:t> </a:t>
            </a:r>
            <a:r>
              <a:rPr lang="en-US" dirty="0" smtClean="0"/>
              <a:t>floral </a:t>
            </a:r>
            <a:r>
              <a:rPr lang="en-US" dirty="0"/>
              <a:t>development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AGL20</a:t>
            </a:r>
            <a:endParaRPr lang="en-US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LFY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AP1</a:t>
            </a:r>
            <a:endParaRPr lang="en-US" sz="3200" b="1" i="1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590800" y="4495800"/>
            <a:ext cx="1143000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82496" y="4495800"/>
            <a:ext cx="1143000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ircular Arrow 9"/>
          <p:cNvSpPr/>
          <p:nvPr/>
        </p:nvSpPr>
        <p:spPr>
          <a:xfrm rot="10800000">
            <a:off x="4038601" y="3581400"/>
            <a:ext cx="2895600" cy="2438400"/>
          </a:xfrm>
          <a:prstGeom prst="circularArrow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FLORAL ORGAN IDENTITY GENES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smtClean="0"/>
              <a:t>Arabidopsis</a:t>
            </a:r>
            <a:r>
              <a:rPr lang="en-US" sz="2400" i="1" dirty="0"/>
              <a:t>: APETALA1 (AP1), </a:t>
            </a:r>
            <a:r>
              <a:rPr lang="en-US" sz="2400" i="1" dirty="0" smtClean="0"/>
              <a:t>APETALA2 </a:t>
            </a:r>
            <a:r>
              <a:rPr lang="en-US" sz="2400" dirty="0" smtClean="0"/>
              <a:t>(</a:t>
            </a:r>
            <a:r>
              <a:rPr lang="en-US" sz="2400" i="1" dirty="0"/>
              <a:t>AP2), APETALA3 (AP3), PISTILLATA (PI), and </a:t>
            </a:r>
            <a:r>
              <a:rPr lang="en-US" sz="2400" i="1" dirty="0" smtClean="0"/>
              <a:t>AGAMOUS </a:t>
            </a:r>
            <a:r>
              <a:rPr lang="en-US" sz="2400" dirty="0" smtClean="0"/>
              <a:t>(</a:t>
            </a:r>
            <a:r>
              <a:rPr lang="en-US" sz="2400" i="1" dirty="0"/>
              <a:t>AG</a:t>
            </a:r>
            <a:r>
              <a:rPr lang="en-US" sz="2400" i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Because mutations in these genes change floral </a:t>
            </a:r>
            <a:r>
              <a:rPr lang="en-US" sz="2400" dirty="0" smtClean="0"/>
              <a:t>organ identity </a:t>
            </a:r>
            <a:r>
              <a:rPr lang="en-US" sz="2400" dirty="0"/>
              <a:t>without affecting the initiation of flowers, they </a:t>
            </a:r>
            <a:r>
              <a:rPr lang="en-US" sz="2400" dirty="0" smtClean="0"/>
              <a:t>are HOMEOTIC </a:t>
            </a:r>
            <a:r>
              <a:rPr lang="en-US" sz="2400" dirty="0"/>
              <a:t>genes.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These </a:t>
            </a:r>
            <a:r>
              <a:rPr lang="en-US" sz="2400" dirty="0" err="1"/>
              <a:t>homeotic</a:t>
            </a:r>
            <a:r>
              <a:rPr lang="en-US" sz="2400" dirty="0"/>
              <a:t> genes fall into </a:t>
            </a:r>
            <a:r>
              <a:rPr lang="en-US" sz="2400" dirty="0" smtClean="0"/>
              <a:t>three classes—</a:t>
            </a:r>
            <a:r>
              <a:rPr lang="en-US" sz="2400" b="1" dirty="0" smtClean="0"/>
              <a:t>types </a:t>
            </a:r>
            <a:r>
              <a:rPr lang="en-US" sz="2400" b="1" dirty="0"/>
              <a:t>A</a:t>
            </a:r>
            <a:r>
              <a:rPr lang="en-US" sz="2400" dirty="0"/>
              <a:t>, </a:t>
            </a:r>
            <a:r>
              <a:rPr lang="en-US" sz="2400" b="1" dirty="0"/>
              <a:t>B</a:t>
            </a:r>
            <a:r>
              <a:rPr lang="en-US" sz="2400" dirty="0"/>
              <a:t>, and </a:t>
            </a:r>
            <a:r>
              <a:rPr lang="en-US" sz="2400" b="1" dirty="0" smtClean="0"/>
              <a:t>C </a:t>
            </a:r>
            <a:r>
              <a:rPr lang="en-US" sz="2400" dirty="0" smtClean="0"/>
              <a:t>— defining </a:t>
            </a:r>
            <a:r>
              <a:rPr lang="en-US" sz="2400" dirty="0"/>
              <a:t>three different </a:t>
            </a:r>
            <a:r>
              <a:rPr lang="en-US" sz="2400" dirty="0" smtClean="0"/>
              <a:t>kinds of activities.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42" y="800100"/>
            <a:ext cx="899905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The ABC model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397" y="1524000"/>
            <a:ext cx="734940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In 1991 the </a:t>
            </a:r>
            <a:r>
              <a:rPr lang="en-US" b="1" dirty="0"/>
              <a:t>ABC model was proposed to explain </a:t>
            </a:r>
            <a:r>
              <a:rPr lang="en-US" b="1" dirty="0" smtClean="0"/>
              <a:t>how </a:t>
            </a:r>
            <a:r>
              <a:rPr lang="en-US" dirty="0" err="1" smtClean="0"/>
              <a:t>homeotic</a:t>
            </a:r>
            <a:r>
              <a:rPr lang="en-US" dirty="0" smtClean="0"/>
              <a:t> </a:t>
            </a:r>
            <a:r>
              <a:rPr lang="en-US" dirty="0"/>
              <a:t>genes control organ identity</a:t>
            </a:r>
            <a:r>
              <a:rPr lang="en-US" dirty="0" smtClean="0"/>
              <a:t>.</a:t>
            </a:r>
          </a:p>
          <a:p>
            <a:pPr marL="1257300" algn="just">
              <a:lnSpc>
                <a:spcPct val="170000"/>
              </a:lnSpc>
            </a:pPr>
            <a:r>
              <a:rPr lang="en-US" dirty="0"/>
              <a:t>Activity of type A alone specifies sepals.</a:t>
            </a:r>
          </a:p>
          <a:p>
            <a:pPr marL="1257300" algn="just">
              <a:lnSpc>
                <a:spcPct val="170000"/>
              </a:lnSpc>
            </a:pPr>
            <a:r>
              <a:rPr lang="en-US" dirty="0" smtClean="0"/>
              <a:t>Activities </a:t>
            </a:r>
            <a:r>
              <a:rPr lang="en-US" dirty="0"/>
              <a:t>of both A and B are required for the </a:t>
            </a:r>
            <a:r>
              <a:rPr lang="en-US" dirty="0" smtClean="0"/>
              <a:t>formation of </a:t>
            </a:r>
            <a:r>
              <a:rPr lang="en-US" dirty="0"/>
              <a:t>petals.</a:t>
            </a:r>
          </a:p>
          <a:p>
            <a:pPr marL="1257300" algn="just">
              <a:lnSpc>
                <a:spcPct val="170000"/>
              </a:lnSpc>
            </a:pPr>
            <a:r>
              <a:rPr lang="en-US" dirty="0" smtClean="0"/>
              <a:t>Activities </a:t>
            </a:r>
            <a:r>
              <a:rPr lang="en-US" dirty="0"/>
              <a:t>of B and C form stamens.</a:t>
            </a:r>
          </a:p>
          <a:p>
            <a:pPr marL="1257300" algn="just">
              <a:lnSpc>
                <a:spcPct val="170000"/>
              </a:lnSpc>
            </a:pPr>
            <a:r>
              <a:rPr lang="en-US" dirty="0" smtClean="0"/>
              <a:t>Activity </a:t>
            </a:r>
            <a:r>
              <a:rPr lang="en-US" dirty="0"/>
              <a:t>of C alone specifies </a:t>
            </a:r>
            <a:r>
              <a:rPr lang="en-US" dirty="0" err="1"/>
              <a:t>carpels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104900"/>
            <a:ext cx="6638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019175"/>
            <a:ext cx="66389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FLORAL EVOCATION: INTERNAL AND EXTERNAL CUES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May flower within a few weeks or may not for a few years.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Different species flower at widely </a:t>
            </a:r>
            <a:r>
              <a:rPr lang="en-US" sz="2400" dirty="0" smtClean="0"/>
              <a:t>different ages – internal factor – </a:t>
            </a:r>
            <a:r>
              <a:rPr lang="en-US" sz="2400" b="1" i="1" dirty="0" smtClean="0"/>
              <a:t>autonomous</a:t>
            </a:r>
            <a:r>
              <a:rPr lang="en-US" sz="2400" dirty="0" smtClean="0"/>
              <a:t> regulation.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Some plants </a:t>
            </a:r>
            <a:r>
              <a:rPr lang="en-US" sz="2400" dirty="0"/>
              <a:t>exhibit an </a:t>
            </a:r>
            <a:r>
              <a:rPr lang="en-US" sz="2400" dirty="0" smtClean="0"/>
              <a:t>absolute requirement </a:t>
            </a:r>
            <a:r>
              <a:rPr lang="en-US" sz="2400" dirty="0"/>
              <a:t>for the proper environmental </a:t>
            </a:r>
            <a:r>
              <a:rPr lang="en-US" sz="2400" dirty="0" smtClean="0"/>
              <a:t>cues – </a:t>
            </a:r>
            <a:r>
              <a:rPr lang="en-US" sz="2400" b="1" i="1" dirty="0" smtClean="0"/>
              <a:t>obligate </a:t>
            </a:r>
            <a:r>
              <a:rPr lang="en-US" sz="2400" dirty="0" smtClean="0"/>
              <a:t>or </a:t>
            </a:r>
            <a:r>
              <a:rPr lang="en-US" sz="2400" b="1" i="1" dirty="0" smtClean="0"/>
              <a:t>qualitative</a:t>
            </a:r>
            <a:r>
              <a:rPr lang="en-US" sz="2400" dirty="0" smtClean="0"/>
              <a:t> response.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Absolute requirement </a:t>
            </a:r>
            <a:r>
              <a:rPr lang="en-US" sz="2400" dirty="0"/>
              <a:t>for the proper environmental </a:t>
            </a:r>
            <a:r>
              <a:rPr lang="en-US" sz="2400" dirty="0" smtClean="0"/>
              <a:t>cues but occur in absence also – </a:t>
            </a:r>
            <a:r>
              <a:rPr lang="en-US" sz="2400" b="1" i="1" dirty="0" smtClean="0"/>
              <a:t>facultative</a:t>
            </a:r>
            <a:r>
              <a:rPr lang="en-US" sz="2400" dirty="0" smtClean="0"/>
              <a:t> or </a:t>
            </a:r>
            <a:r>
              <a:rPr lang="en-US" sz="2400" b="1" i="1" dirty="0" smtClean="0"/>
              <a:t>quantitative</a:t>
            </a:r>
            <a:r>
              <a:rPr lang="en-US" sz="2400" dirty="0" smtClean="0"/>
              <a:t> response.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Photoperiodism</a:t>
            </a:r>
            <a:r>
              <a:rPr lang="en-US" sz="2800" dirty="0"/>
              <a:t> and </a:t>
            </a:r>
            <a:r>
              <a:rPr lang="en-US" sz="2800" dirty="0" err="1"/>
              <a:t>vernalization</a:t>
            </a:r>
            <a:r>
              <a:rPr lang="en-US" sz="2800" dirty="0"/>
              <a:t> </a:t>
            </a:r>
            <a:r>
              <a:rPr lang="en-US" sz="2800" dirty="0" smtClean="0"/>
              <a:t>- two </a:t>
            </a:r>
            <a:r>
              <a:rPr lang="en-US" sz="2800" dirty="0"/>
              <a:t>of the </a:t>
            </a:r>
            <a:r>
              <a:rPr lang="en-US" sz="2800" dirty="0" smtClean="0"/>
              <a:t>most important mechanisms.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PHOTOPERIODISM - </a:t>
            </a:r>
            <a:r>
              <a:rPr lang="en-US" sz="2800" dirty="0"/>
              <a:t>response to the length of </a:t>
            </a:r>
            <a:r>
              <a:rPr lang="en-US" sz="2800" dirty="0" smtClean="0"/>
              <a:t>day.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VERNALIZATION – promotion of flowering at high temperature – by exposing plant to low temperature.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 evolution of both internal </a:t>
            </a:r>
            <a:r>
              <a:rPr lang="en-US" sz="2800" dirty="0" smtClean="0"/>
              <a:t>and external control </a:t>
            </a:r>
            <a:r>
              <a:rPr lang="en-US" sz="2800" dirty="0"/>
              <a:t>systems enables </a:t>
            </a:r>
            <a:r>
              <a:rPr lang="en-US" sz="2800" dirty="0" smtClean="0"/>
              <a:t>plants to </a:t>
            </a:r>
            <a:r>
              <a:rPr lang="en-US" sz="2800" dirty="0"/>
              <a:t>carefully regulate flowering at the optimal time </a:t>
            </a:r>
            <a:r>
              <a:rPr lang="en-US" sz="2800" dirty="0" smtClean="0"/>
              <a:t>for reproductive </a:t>
            </a:r>
            <a:r>
              <a:rPr lang="en-US" sz="2800" dirty="0"/>
              <a:t>success.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How </a:t>
            </a:r>
            <a:r>
              <a:rPr lang="en-US" dirty="0"/>
              <a:t>do plants keep track of the seasons of the year and the </a:t>
            </a:r>
            <a:r>
              <a:rPr lang="en-US" dirty="0" smtClean="0"/>
              <a:t>time of </a:t>
            </a:r>
            <a:r>
              <a:rPr lang="en-US" dirty="0"/>
              <a:t>day</a:t>
            </a:r>
            <a:r>
              <a:rPr lang="en-US" dirty="0" smtClean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Which </a:t>
            </a:r>
            <a:r>
              <a:rPr lang="en-US" dirty="0"/>
              <a:t>environmental signals control flowering, and how </a:t>
            </a:r>
            <a:r>
              <a:rPr lang="en-US" dirty="0" smtClean="0"/>
              <a:t>are those </a:t>
            </a:r>
            <a:r>
              <a:rPr lang="en-US" dirty="0"/>
              <a:t>signals perceived</a:t>
            </a:r>
            <a:r>
              <a:rPr lang="en-US" dirty="0" smtClean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How </a:t>
            </a:r>
            <a:r>
              <a:rPr lang="en-US" dirty="0"/>
              <a:t>are environmental signals </a:t>
            </a:r>
            <a:r>
              <a:rPr lang="en-US" dirty="0" err="1"/>
              <a:t>transduced</a:t>
            </a:r>
            <a:r>
              <a:rPr lang="en-US" dirty="0"/>
              <a:t> to bring about </a:t>
            </a:r>
            <a:r>
              <a:rPr lang="en-US" dirty="0" smtClean="0"/>
              <a:t>the developmental </a:t>
            </a:r>
            <a:r>
              <a:rPr lang="en-US" dirty="0"/>
              <a:t>changes associated with flowering?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PHASE CHANGE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During postembryonic development, the shoot </a:t>
            </a:r>
            <a:r>
              <a:rPr lang="en-US" sz="2800" dirty="0" smtClean="0"/>
              <a:t>apical </a:t>
            </a:r>
            <a:r>
              <a:rPr lang="en-US" sz="2800" dirty="0" err="1" smtClean="0"/>
              <a:t>meristem</a:t>
            </a:r>
            <a:r>
              <a:rPr lang="en-US" sz="2800" dirty="0" smtClean="0"/>
              <a:t> </a:t>
            </a:r>
            <a:r>
              <a:rPr lang="en-US" sz="2800" dirty="0"/>
              <a:t>passes through </a:t>
            </a:r>
            <a:r>
              <a:rPr lang="en-US" sz="2800" dirty="0" smtClean="0"/>
              <a:t>three developmental </a:t>
            </a:r>
            <a:r>
              <a:rPr lang="en-US" sz="2800" dirty="0"/>
              <a:t>stages in sequence</a:t>
            </a:r>
            <a:r>
              <a:rPr lang="en-US" sz="2800" dirty="0" smtClean="0"/>
              <a:t>:</a:t>
            </a:r>
          </a:p>
          <a:p>
            <a:pPr algn="just"/>
            <a:endParaRPr lang="en-US" sz="2800" dirty="0"/>
          </a:p>
          <a:p>
            <a:pPr marL="1546225" indent="-514350" algn="just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juvenile phase</a:t>
            </a:r>
          </a:p>
          <a:p>
            <a:pPr marL="1546225" indent="-514350" algn="just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adult vegetative phase</a:t>
            </a:r>
          </a:p>
          <a:p>
            <a:pPr marL="1546225" indent="-514350" algn="just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adult reproductive </a:t>
            </a:r>
            <a:r>
              <a:rPr lang="en-US" sz="2800" dirty="0" smtClean="0"/>
              <a:t>phase</a:t>
            </a:r>
          </a:p>
          <a:p>
            <a:pPr marL="1546225" indent="-51435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The transition from one phase to another is called </a:t>
            </a:r>
            <a:r>
              <a:rPr lang="en-US" sz="2800" b="1" dirty="0" smtClean="0"/>
              <a:t>phase change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Transition from </a:t>
            </a:r>
            <a:r>
              <a:rPr lang="en-US" dirty="0"/>
              <a:t>juvenile to adult </a:t>
            </a:r>
            <a:r>
              <a:rPr lang="en-US" dirty="0" smtClean="0"/>
              <a:t>involve changes in </a:t>
            </a:r>
            <a:r>
              <a:rPr lang="en-US" dirty="0"/>
              <a:t>vegetative characteristics, such as </a:t>
            </a:r>
            <a:endParaRPr lang="en-US" dirty="0" smtClean="0"/>
          </a:p>
          <a:p>
            <a:pPr marL="1611313">
              <a:lnSpc>
                <a:spcPct val="150000"/>
              </a:lnSpc>
            </a:pPr>
            <a:r>
              <a:rPr lang="en-US" dirty="0" smtClean="0"/>
              <a:t>leaf morphology</a:t>
            </a:r>
            <a:r>
              <a:rPr lang="en-US" dirty="0"/>
              <a:t>, </a:t>
            </a:r>
          </a:p>
          <a:p>
            <a:pPr marL="1611313">
              <a:lnSpc>
                <a:spcPct val="150000"/>
              </a:lnSpc>
            </a:pPr>
            <a:r>
              <a:rPr lang="en-US" dirty="0" err="1" smtClean="0"/>
              <a:t>phyllotaxy</a:t>
            </a:r>
            <a:r>
              <a:rPr lang="en-US" dirty="0" smtClean="0"/>
              <a:t>, </a:t>
            </a:r>
          </a:p>
          <a:p>
            <a:pPr marL="1611313">
              <a:lnSpc>
                <a:spcPct val="150000"/>
              </a:lnSpc>
            </a:pPr>
            <a:r>
              <a:rPr lang="en-US" dirty="0" smtClean="0"/>
              <a:t>thorniness</a:t>
            </a:r>
            <a:r>
              <a:rPr lang="en-US" dirty="0"/>
              <a:t>, </a:t>
            </a:r>
            <a:endParaRPr lang="en-US" dirty="0" smtClean="0"/>
          </a:p>
          <a:p>
            <a:pPr marL="1611313">
              <a:lnSpc>
                <a:spcPct val="150000"/>
              </a:lnSpc>
            </a:pPr>
            <a:r>
              <a:rPr lang="en-US" dirty="0" smtClean="0"/>
              <a:t>rooting </a:t>
            </a:r>
            <a:r>
              <a:rPr lang="en-US" dirty="0"/>
              <a:t>capacity, and </a:t>
            </a:r>
            <a:endParaRPr lang="en-US" dirty="0" smtClean="0"/>
          </a:p>
          <a:p>
            <a:pPr marL="1611313">
              <a:lnSpc>
                <a:spcPct val="150000"/>
              </a:lnSpc>
            </a:pPr>
            <a:r>
              <a:rPr lang="en-US" dirty="0" smtClean="0"/>
              <a:t>leaf </a:t>
            </a:r>
            <a:r>
              <a:rPr lang="en-US" dirty="0"/>
              <a:t>retention </a:t>
            </a:r>
            <a:r>
              <a:rPr lang="en-US" dirty="0" smtClean="0"/>
              <a:t>in deciduous plants.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228600"/>
            <a:ext cx="4819650" cy="63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0" y="4343400"/>
            <a:ext cx="3048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945" y="914400"/>
            <a:ext cx="769225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Size of the plant rather than age is more important in terms of phase change.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One adult phase has been attained it persists.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Phase change can also be influenced by nutrients, gibberellins and other chemicals (such as carbohydrates).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Other important features that produce flowering in green plants are </a:t>
            </a:r>
            <a:r>
              <a:rPr lang="en-US" sz="2800" b="1" dirty="0" smtClean="0"/>
              <a:t>competence</a:t>
            </a:r>
            <a:r>
              <a:rPr lang="en-US" sz="2800" dirty="0" smtClean="0"/>
              <a:t> and </a:t>
            </a:r>
            <a:r>
              <a:rPr lang="en-US" sz="2800" b="1" dirty="0" smtClean="0"/>
              <a:t>determination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algn="just"/>
            <a:r>
              <a:rPr lang="en-US" dirty="0" smtClean="0"/>
              <a:t>A bud </a:t>
            </a:r>
            <a:r>
              <a:rPr lang="en-US" dirty="0"/>
              <a:t>is said </a:t>
            </a:r>
            <a:r>
              <a:rPr lang="en-US" dirty="0" smtClean="0"/>
              <a:t>to be </a:t>
            </a:r>
            <a:r>
              <a:rPr lang="en-US" b="1" dirty="0"/>
              <a:t>competent if it is able to flower when given the </a:t>
            </a:r>
            <a:r>
              <a:rPr lang="en-US" b="1" dirty="0" smtClean="0"/>
              <a:t>appropriate </a:t>
            </a:r>
            <a:r>
              <a:rPr lang="en-US" dirty="0" smtClean="0"/>
              <a:t>developmental </a:t>
            </a:r>
            <a:r>
              <a:rPr lang="en-US" dirty="0"/>
              <a:t>signal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A bud is said to be </a:t>
            </a:r>
            <a:r>
              <a:rPr lang="en-US" b="1" dirty="0" smtClean="0"/>
              <a:t>determined </a:t>
            </a:r>
            <a:r>
              <a:rPr lang="en-US" dirty="0" smtClean="0"/>
              <a:t>if </a:t>
            </a:r>
            <a:r>
              <a:rPr lang="en-US" dirty="0"/>
              <a:t>it progresses to the next developmental stage (flowering</a:t>
            </a:r>
            <a:r>
              <a:rPr lang="en-US" dirty="0" smtClean="0"/>
              <a:t>) even </a:t>
            </a:r>
            <a:r>
              <a:rPr lang="en-US" dirty="0"/>
              <a:t>after being removed from its normal context.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804863"/>
            <a:ext cx="75914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6858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PHOTOPERIODISM</a:t>
            </a:r>
            <a:r>
              <a:rPr lang="en-US" sz="6000" b="1" dirty="0" smtClean="0"/>
              <a:t>: MONITORING DAY LENGTH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Allows for a seasonal response.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dirty="0" smtClean="0"/>
              <a:t>Found in both animals and plants.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dirty="0" smtClean="0"/>
              <a:t>A number of responses are influenced by day length in plants, including </a:t>
            </a:r>
          </a:p>
          <a:p>
            <a:pPr lvl="2" algn="just"/>
            <a:r>
              <a:rPr lang="en-US" dirty="0" smtClean="0"/>
              <a:t>The initiation </a:t>
            </a:r>
            <a:r>
              <a:rPr lang="en-US" dirty="0" smtClean="0"/>
              <a:t>of flowering, </a:t>
            </a:r>
            <a:endParaRPr lang="en-US" dirty="0" smtClean="0"/>
          </a:p>
          <a:p>
            <a:pPr lvl="2" algn="just"/>
            <a:r>
              <a:rPr lang="en-US" dirty="0" smtClean="0"/>
              <a:t>Asexual reproduction</a:t>
            </a:r>
            <a:r>
              <a:rPr lang="en-US" dirty="0" smtClean="0"/>
              <a:t>, </a:t>
            </a:r>
            <a:endParaRPr lang="en-US" dirty="0" smtClean="0"/>
          </a:p>
          <a:p>
            <a:pPr lvl="2" algn="just"/>
            <a:r>
              <a:rPr lang="en-US" dirty="0" smtClean="0"/>
              <a:t>The formation </a:t>
            </a:r>
            <a:r>
              <a:rPr lang="en-US" dirty="0" smtClean="0"/>
              <a:t>of storage organs, and </a:t>
            </a:r>
            <a:endParaRPr lang="en-US" dirty="0" smtClean="0"/>
          </a:p>
          <a:p>
            <a:pPr lvl="2" algn="just"/>
            <a:r>
              <a:rPr lang="en-US" dirty="0" smtClean="0"/>
              <a:t>The onset </a:t>
            </a:r>
            <a:r>
              <a:rPr lang="en-US" dirty="0" smtClean="0"/>
              <a:t>of dormancy.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phenomenon was demonstrated by </a:t>
            </a:r>
            <a:r>
              <a:rPr lang="en-US" sz="2800" b="1" dirty="0" smtClean="0"/>
              <a:t>Garner and Allard </a:t>
            </a:r>
            <a:r>
              <a:rPr lang="en-US" sz="2800" dirty="0" smtClean="0"/>
              <a:t>(1920s) and they divided the plants into followin</a:t>
            </a:r>
            <a:r>
              <a:rPr lang="en-US" sz="2800" dirty="0" smtClean="0"/>
              <a:t>g broad categories: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Short-day plants (SDPs) </a:t>
            </a:r>
            <a:r>
              <a:rPr lang="en-US" sz="2800" dirty="0" smtClean="0"/>
              <a:t>flower only in short </a:t>
            </a:r>
            <a:r>
              <a:rPr lang="en-US" sz="2800" dirty="0" smtClean="0"/>
              <a:t>days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i="1" dirty="0" smtClean="0"/>
              <a:t>qualitative SDPs), </a:t>
            </a:r>
            <a:r>
              <a:rPr lang="en-US" sz="2800" dirty="0" smtClean="0"/>
              <a:t>or their flowering is accelerated </a:t>
            </a:r>
            <a:r>
              <a:rPr lang="en-US" sz="2800" dirty="0" smtClean="0"/>
              <a:t>by short </a:t>
            </a:r>
            <a:r>
              <a:rPr lang="en-US" sz="2800" dirty="0" smtClean="0"/>
              <a:t>days (</a:t>
            </a:r>
            <a:r>
              <a:rPr lang="en-US" sz="2800" i="1" dirty="0" smtClean="0"/>
              <a:t>quantitative SDPs</a:t>
            </a:r>
            <a:r>
              <a:rPr lang="en-US" sz="2800" i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Long-day plants (LDPs) </a:t>
            </a:r>
            <a:r>
              <a:rPr lang="en-US" sz="2800" dirty="0" smtClean="0"/>
              <a:t>flower only in long </a:t>
            </a:r>
            <a:r>
              <a:rPr lang="en-US" sz="2800" dirty="0" smtClean="0"/>
              <a:t>days (</a:t>
            </a:r>
            <a:r>
              <a:rPr lang="en-US" sz="2800" i="1" dirty="0" smtClean="0"/>
              <a:t>qualitative LDPs), </a:t>
            </a:r>
            <a:r>
              <a:rPr lang="en-US" sz="2800" dirty="0" smtClean="0"/>
              <a:t>or their flowering is accelerated </a:t>
            </a:r>
            <a:r>
              <a:rPr lang="en-US" sz="2800" dirty="0" smtClean="0"/>
              <a:t>by long </a:t>
            </a:r>
            <a:r>
              <a:rPr lang="en-US" sz="2800" dirty="0" smtClean="0"/>
              <a:t>days (</a:t>
            </a:r>
            <a:r>
              <a:rPr lang="en-US" sz="2800" i="1" dirty="0" smtClean="0"/>
              <a:t>quantitative LDPs).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Flowers represent </a:t>
            </a:r>
            <a:r>
              <a:rPr lang="en-US" sz="2400" dirty="0"/>
              <a:t>a complex array of </a:t>
            </a:r>
            <a:r>
              <a:rPr lang="en-US" sz="2400" dirty="0" smtClean="0"/>
              <a:t>functionally specialized </a:t>
            </a:r>
            <a:r>
              <a:rPr lang="en-US" sz="2400" dirty="0"/>
              <a:t>structures that differ substantially from </a:t>
            </a:r>
            <a:r>
              <a:rPr lang="en-US" sz="2400" dirty="0" smtClean="0"/>
              <a:t>the vegetative </a:t>
            </a:r>
            <a:r>
              <a:rPr lang="en-US" sz="2400" dirty="0"/>
              <a:t>plant body in form and cell types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transition to </a:t>
            </a:r>
            <a:r>
              <a:rPr lang="en-US" sz="2400" dirty="0"/>
              <a:t>flowering therefore entails radical changes in cell </a:t>
            </a:r>
            <a:r>
              <a:rPr lang="en-US" sz="2400" dirty="0" smtClean="0"/>
              <a:t>fate within </a:t>
            </a:r>
            <a:r>
              <a:rPr lang="en-US" sz="2400" dirty="0"/>
              <a:t>the shoot apical </a:t>
            </a:r>
            <a:r>
              <a:rPr lang="en-US" sz="2400" dirty="0" err="1"/>
              <a:t>meristem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The events occurring in the shoot apex that </a:t>
            </a:r>
            <a:r>
              <a:rPr lang="en-US" sz="2400" dirty="0" smtClean="0"/>
              <a:t>specifically commit </a:t>
            </a:r>
            <a:r>
              <a:rPr lang="en-US" sz="2400" dirty="0"/>
              <a:t>the apical </a:t>
            </a:r>
            <a:r>
              <a:rPr lang="en-US" sz="2400" dirty="0" err="1"/>
              <a:t>meristem</a:t>
            </a:r>
            <a:r>
              <a:rPr lang="en-US" sz="2400" dirty="0"/>
              <a:t> to produce </a:t>
            </a:r>
            <a:r>
              <a:rPr lang="en-US" sz="2400" i="1" dirty="0"/>
              <a:t>flowers are </a:t>
            </a:r>
            <a:r>
              <a:rPr lang="en-US" sz="2400" i="1" dirty="0" smtClean="0"/>
              <a:t>collectively </a:t>
            </a:r>
            <a:r>
              <a:rPr lang="en-US" sz="2400" dirty="0" smtClean="0"/>
              <a:t>referred </a:t>
            </a:r>
            <a:r>
              <a:rPr lang="en-US" sz="2400" dirty="0"/>
              <a:t>to as </a:t>
            </a:r>
            <a:r>
              <a:rPr lang="en-US" sz="2400" b="1" dirty="0"/>
              <a:t>floral evocation.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9644"/>
            <a:ext cx="815996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Some plants sense dual day length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Long-short-day plants (LSDPs) </a:t>
            </a:r>
            <a:r>
              <a:rPr lang="en-US" sz="2800" dirty="0" smtClean="0"/>
              <a:t>flower only after </a:t>
            </a:r>
            <a:r>
              <a:rPr lang="en-US" sz="2800" dirty="0" smtClean="0"/>
              <a:t>a sequence </a:t>
            </a:r>
            <a:r>
              <a:rPr lang="en-US" sz="2800" dirty="0" smtClean="0"/>
              <a:t>of long days followed by short days. </a:t>
            </a:r>
            <a:r>
              <a:rPr lang="en-US" sz="2800" dirty="0" err="1" smtClean="0"/>
              <a:t>Egs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Bryophyllum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Kalanchoe</a:t>
            </a:r>
            <a:r>
              <a:rPr lang="en-US" sz="2800" i="1" dirty="0" smtClean="0"/>
              <a:t>, </a:t>
            </a:r>
            <a:r>
              <a:rPr lang="en-US" sz="2800" dirty="0" smtClean="0"/>
              <a:t>and</a:t>
            </a:r>
            <a:r>
              <a:rPr lang="en-US" sz="2800" i="1" dirty="0" smtClean="0"/>
              <a:t> Cestrum </a:t>
            </a:r>
            <a:r>
              <a:rPr lang="en-US" sz="2800" i="1" dirty="0" err="1" smtClean="0"/>
              <a:t>nocturnum</a:t>
            </a:r>
            <a:endParaRPr lang="en-US" sz="2800" i="1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2. </a:t>
            </a:r>
            <a:r>
              <a:rPr lang="en-US" sz="2800" b="1" dirty="0" smtClean="0"/>
              <a:t>Short-long-day plants (SLDPs) </a:t>
            </a:r>
            <a:r>
              <a:rPr lang="en-US" sz="2800" dirty="0" smtClean="0"/>
              <a:t>flower only after </a:t>
            </a:r>
            <a:r>
              <a:rPr lang="en-US" sz="2800" dirty="0" smtClean="0"/>
              <a:t>a sequence </a:t>
            </a:r>
            <a:r>
              <a:rPr lang="en-US" sz="2800" dirty="0" smtClean="0"/>
              <a:t>of short days followed by long days</a:t>
            </a:r>
            <a:r>
              <a:rPr lang="en-US" sz="2800" dirty="0" smtClean="0"/>
              <a:t>. </a:t>
            </a:r>
            <a:r>
              <a:rPr lang="en-US" sz="2800" dirty="0" err="1" smtClean="0"/>
              <a:t>Egs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Trifolium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repens</a:t>
            </a:r>
            <a:r>
              <a:rPr lang="en-US" sz="2800" i="1" dirty="0" smtClean="0"/>
              <a:t> </a:t>
            </a:r>
            <a:r>
              <a:rPr lang="en-US" sz="2800" dirty="0" smtClean="0"/>
              <a:t>(white clover</a:t>
            </a:r>
            <a:r>
              <a:rPr lang="en-US" sz="2800" dirty="0" smtClean="0"/>
              <a:t>)</a:t>
            </a:r>
            <a:r>
              <a:rPr lang="en-US" sz="2800" i="1" dirty="0" smtClean="0"/>
              <a:t>, Campanula </a:t>
            </a:r>
            <a:r>
              <a:rPr lang="en-US" sz="2800" i="1" dirty="0" smtClean="0"/>
              <a:t>medium </a:t>
            </a:r>
            <a:r>
              <a:rPr lang="en-US" sz="2800" dirty="0" smtClean="0"/>
              <a:t>(Canterbury bells)</a:t>
            </a:r>
            <a:r>
              <a:rPr lang="en-US" sz="2800" i="1" dirty="0" smtClean="0"/>
              <a:t>,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Echeveria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harmsii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echeveria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Species that </a:t>
            </a:r>
            <a:r>
              <a:rPr lang="en-US" sz="2800" dirty="0" smtClean="0"/>
              <a:t>flower under any photoperiodic </a:t>
            </a:r>
            <a:r>
              <a:rPr lang="en-US" sz="2800" dirty="0" smtClean="0"/>
              <a:t>condition are </a:t>
            </a:r>
            <a:r>
              <a:rPr lang="en-US" sz="2800" dirty="0" smtClean="0"/>
              <a:t>referred to as </a:t>
            </a:r>
            <a:r>
              <a:rPr lang="en-US" sz="2800" i="1" dirty="0" smtClean="0"/>
              <a:t>day-neutral plants. </a:t>
            </a:r>
            <a:endParaRPr lang="en-US" sz="2800" i="1" dirty="0" smtClean="0"/>
          </a:p>
          <a:p>
            <a:pPr algn="just"/>
            <a:endParaRPr lang="en-US" sz="2800" i="1" dirty="0" smtClean="0"/>
          </a:p>
          <a:p>
            <a:pPr algn="just"/>
            <a:r>
              <a:rPr lang="en-US" sz="2800" b="1" i="1" dirty="0" smtClean="0"/>
              <a:t>Day-neutral </a:t>
            </a:r>
            <a:r>
              <a:rPr lang="en-US" sz="2800" dirty="0" smtClean="0"/>
              <a:t>plants </a:t>
            </a:r>
            <a:r>
              <a:rPr lang="en-US" sz="2800" dirty="0" smtClean="0"/>
              <a:t>(DNPs) are insensitive to day length.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Flowering in DNPs </a:t>
            </a:r>
            <a:r>
              <a:rPr lang="en-US" sz="2800" dirty="0" smtClean="0"/>
              <a:t>is typically under autonomous </a:t>
            </a:r>
            <a:r>
              <a:rPr lang="en-US" sz="2800" dirty="0" smtClean="0"/>
              <a:t>regulation—that </a:t>
            </a:r>
            <a:r>
              <a:rPr lang="en-US" sz="2800" dirty="0" smtClean="0"/>
              <a:t>is</a:t>
            </a:r>
            <a:r>
              <a:rPr lang="en-US" sz="2800" dirty="0" smtClean="0"/>
              <a:t>, internal </a:t>
            </a:r>
            <a:r>
              <a:rPr lang="en-US" sz="2800" dirty="0" smtClean="0"/>
              <a:t>developmental </a:t>
            </a:r>
            <a:r>
              <a:rPr lang="en-US" sz="2800" dirty="0" smtClean="0"/>
              <a:t>control.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Egs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Phaseolus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vulgaris</a:t>
            </a:r>
            <a:r>
              <a:rPr lang="en-US" sz="2800" i="1" dirty="0" smtClean="0"/>
              <a:t> </a:t>
            </a:r>
            <a:r>
              <a:rPr lang="en-US" sz="2800" dirty="0" smtClean="0"/>
              <a:t>(kidney bean</a:t>
            </a:r>
            <a:r>
              <a:rPr lang="en-US" sz="2800" dirty="0" smtClean="0"/>
              <a:t>)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Castilleja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chromosa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desert paintbrush</a:t>
            </a:r>
            <a:r>
              <a:rPr lang="en-US" sz="2800" dirty="0" smtClean="0"/>
              <a:t>) and </a:t>
            </a:r>
            <a:r>
              <a:rPr lang="en-US" sz="2800" i="1" dirty="0" err="1" smtClean="0"/>
              <a:t>Abronia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villosa</a:t>
            </a:r>
            <a:r>
              <a:rPr lang="en-US" sz="2800" i="1" dirty="0" smtClean="0"/>
              <a:t> </a:t>
            </a:r>
            <a:r>
              <a:rPr lang="en-US" sz="2800" dirty="0" smtClean="0"/>
              <a:t>(desert sand verbena)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819"/>
          <a:stretch>
            <a:fillRect/>
          </a:stretch>
        </p:blipFill>
        <p:spPr bwMode="auto">
          <a:xfrm>
            <a:off x="1771533" y="609600"/>
            <a:ext cx="546746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62800" y="17526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652" y="243348"/>
            <a:ext cx="4953000" cy="625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95948" y="2010696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37658"/>
            <a:ext cx="6324600" cy="535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Plants can perceive either night or day length.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small break in dark period can inhibit flowering in SDPs.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Leaf is the site that senses photoperiod – </a:t>
            </a:r>
            <a:r>
              <a:rPr lang="en-US" sz="2800" b="1" dirty="0" smtClean="0"/>
              <a:t>photoperiodic induction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Photoperiodic stimulus can be transferred.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Floral stimulus is transferred by the phloem.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Phytochrome</a:t>
            </a:r>
            <a:r>
              <a:rPr lang="en-US" sz="2800" dirty="0" smtClean="0"/>
              <a:t> regulates photoperiodic response.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31" y="533400"/>
            <a:ext cx="7248525" cy="582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077200" y="3886200"/>
            <a:ext cx="3048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VERNALIZATION: PROMOTING FLOWERING BY COLD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Vernalization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whereby flowering is </a:t>
            </a:r>
            <a:r>
              <a:rPr lang="en-US" sz="2800" dirty="0" smtClean="0"/>
              <a:t>promoted</a:t>
            </a:r>
            <a:r>
              <a:rPr lang="en-US" sz="2800" b="1" dirty="0" smtClean="0"/>
              <a:t> </a:t>
            </a:r>
            <a:r>
              <a:rPr lang="en-US" sz="2800" dirty="0" smtClean="0"/>
              <a:t>by </a:t>
            </a:r>
            <a:r>
              <a:rPr lang="en-US" sz="2800" dirty="0" smtClean="0"/>
              <a:t>a cold treatment given to a fully hydrated seed </a:t>
            </a:r>
            <a:r>
              <a:rPr lang="en-US" sz="2800" dirty="0" smtClean="0"/>
              <a:t>or </a:t>
            </a:r>
            <a:r>
              <a:rPr lang="en-US" sz="2800" dirty="0" smtClean="0"/>
              <a:t>to a growing plant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Plants differ considerably in the age at which they </a:t>
            </a:r>
            <a:r>
              <a:rPr lang="en-US" sz="2800" dirty="0" smtClean="0"/>
              <a:t>become sensitive </a:t>
            </a:r>
            <a:r>
              <a:rPr lang="en-US" sz="2800" dirty="0" smtClean="0"/>
              <a:t>to </a:t>
            </a:r>
            <a:r>
              <a:rPr lang="en-US" sz="2800" dirty="0" err="1" smtClean="0"/>
              <a:t>vernalization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effective temperature range for </a:t>
            </a:r>
            <a:r>
              <a:rPr lang="en-US" sz="2800" dirty="0" err="1" smtClean="0"/>
              <a:t>vernalization</a:t>
            </a:r>
            <a:r>
              <a:rPr lang="en-US" sz="2800" dirty="0" smtClean="0"/>
              <a:t> is </a:t>
            </a:r>
            <a:r>
              <a:rPr lang="en-US" sz="2800" dirty="0" smtClean="0"/>
              <a:t>from just </a:t>
            </a:r>
            <a:r>
              <a:rPr lang="en-US" sz="2800" dirty="0" smtClean="0"/>
              <a:t>below freezing to about </a:t>
            </a:r>
            <a:r>
              <a:rPr lang="en-US" sz="2800" dirty="0" smtClean="0"/>
              <a:t>10°C.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response usually </a:t>
            </a:r>
            <a:r>
              <a:rPr lang="en-US" sz="2400" dirty="0" smtClean="0"/>
              <a:t>requires several </a:t>
            </a:r>
            <a:r>
              <a:rPr lang="en-US" sz="2400" dirty="0" smtClean="0"/>
              <a:t>weeks of exposure to low temperature, but the </a:t>
            </a:r>
            <a:r>
              <a:rPr lang="en-US" sz="2400" dirty="0" smtClean="0"/>
              <a:t>precise duration </a:t>
            </a:r>
            <a:r>
              <a:rPr lang="en-US" sz="2400" dirty="0" smtClean="0"/>
              <a:t>varies widely with species and variety.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Vernalization</a:t>
            </a:r>
            <a:r>
              <a:rPr lang="en-US" sz="2400" dirty="0" smtClean="0"/>
              <a:t> can be lost as a result of exposure to </a:t>
            </a:r>
            <a:r>
              <a:rPr lang="en-US" sz="2400" dirty="0" err="1" smtClean="0"/>
              <a:t>devernalizing</a:t>
            </a:r>
            <a:r>
              <a:rPr lang="en-US" sz="2400" dirty="0" smtClean="0"/>
              <a:t> conditions</a:t>
            </a:r>
            <a:r>
              <a:rPr lang="en-US" sz="2400" dirty="0" smtClean="0"/>
              <a:t>, such as high </a:t>
            </a:r>
            <a:r>
              <a:rPr lang="en-US" sz="2400" dirty="0" smtClean="0"/>
              <a:t>temperature.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Vernalization</a:t>
            </a:r>
            <a:r>
              <a:rPr lang="en-US" sz="2400" dirty="0" smtClean="0"/>
              <a:t> appears to take place primarily in </a:t>
            </a:r>
            <a:r>
              <a:rPr lang="en-US" sz="2400" dirty="0" smtClean="0"/>
              <a:t>the shoot </a:t>
            </a:r>
            <a:r>
              <a:rPr lang="en-US" sz="2400" dirty="0" smtClean="0"/>
              <a:t>apical </a:t>
            </a:r>
            <a:r>
              <a:rPr lang="en-US" sz="2400" dirty="0" err="1" smtClean="0"/>
              <a:t>meristem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developmental terms, </a:t>
            </a:r>
            <a:r>
              <a:rPr lang="en-US" sz="2400" dirty="0" err="1" smtClean="0"/>
              <a:t>vernalization</a:t>
            </a:r>
            <a:r>
              <a:rPr lang="en-US" sz="2400" dirty="0" smtClean="0"/>
              <a:t> results in </a:t>
            </a:r>
            <a:r>
              <a:rPr lang="en-US" sz="2400" dirty="0" smtClean="0"/>
              <a:t>the acquisition </a:t>
            </a:r>
            <a:r>
              <a:rPr lang="en-US" sz="2400" dirty="0" smtClean="0"/>
              <a:t>of competence of the </a:t>
            </a:r>
            <a:r>
              <a:rPr lang="en-US" sz="2400" dirty="0" err="1" smtClean="0"/>
              <a:t>meristem</a:t>
            </a:r>
            <a:r>
              <a:rPr lang="en-US" sz="2400" dirty="0" smtClean="0"/>
              <a:t> to undergo </a:t>
            </a:r>
            <a:r>
              <a:rPr lang="en-US" sz="2400" dirty="0" smtClean="0"/>
              <a:t>the floral </a:t>
            </a:r>
            <a:r>
              <a:rPr lang="en-US" sz="2400" dirty="0" smtClean="0"/>
              <a:t>transition.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FLORAL MERISTEM AND FLORAL ORGAN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Transition from vegetative to reproductive phase – increase in the frequency of cell division.</a:t>
            </a:r>
          </a:p>
          <a:p>
            <a:pPr algn="just">
              <a:lnSpc>
                <a:spcPct val="150000"/>
              </a:lnSpc>
            </a:pPr>
            <a:endParaRPr lang="en-US" sz="16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i="1" dirty="0" smtClean="0"/>
              <a:t>Arabidopsis</a:t>
            </a:r>
            <a:r>
              <a:rPr lang="en-US" sz="2400" dirty="0" smtClean="0"/>
              <a:t> apical </a:t>
            </a:r>
            <a:r>
              <a:rPr lang="en-US" sz="2400" dirty="0" err="1"/>
              <a:t>meristem</a:t>
            </a:r>
            <a:r>
              <a:rPr lang="en-US" sz="2400" dirty="0"/>
              <a:t> produces </a:t>
            </a:r>
            <a:r>
              <a:rPr lang="en-US" sz="2400" dirty="0" err="1"/>
              <a:t>phytomeres</a:t>
            </a:r>
            <a:r>
              <a:rPr lang="en-US" sz="2400" dirty="0"/>
              <a:t> with </a:t>
            </a:r>
            <a:r>
              <a:rPr lang="en-US" sz="2400" dirty="0" smtClean="0"/>
              <a:t>very short </a:t>
            </a:r>
            <a:r>
              <a:rPr lang="en-US" sz="2400" dirty="0"/>
              <a:t>internodes, resulting in a basal rosette of </a:t>
            </a:r>
            <a:r>
              <a:rPr lang="en-US" sz="2400" dirty="0" smtClean="0"/>
              <a:t>leaves during vegetative phase.</a:t>
            </a:r>
          </a:p>
          <a:p>
            <a:pPr algn="just">
              <a:lnSpc>
                <a:spcPct val="150000"/>
              </a:lnSpc>
            </a:pPr>
            <a:endParaRPr lang="en-US" sz="1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Reproductive development - indeterminate </a:t>
            </a:r>
            <a:r>
              <a:rPr lang="en-US" sz="2400" b="1" dirty="0" smtClean="0"/>
              <a:t>primary inflorescence </a:t>
            </a:r>
            <a:r>
              <a:rPr lang="en-US" sz="2400" b="1" dirty="0" err="1" smtClean="0"/>
              <a:t>meristem</a:t>
            </a:r>
            <a:r>
              <a:rPr lang="en-US" sz="2400" b="1" dirty="0" smtClean="0"/>
              <a:t> – secondary inflorescence </a:t>
            </a:r>
            <a:r>
              <a:rPr lang="en-US" sz="2400" b="1" dirty="0" err="1" smtClean="0"/>
              <a:t>meristem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1518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24013"/>
            <a:ext cx="76390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Floral </a:t>
            </a:r>
            <a:r>
              <a:rPr lang="en-US" dirty="0" err="1"/>
              <a:t>meristems</a:t>
            </a:r>
            <a:r>
              <a:rPr lang="en-US" dirty="0"/>
              <a:t> initiate four different types of </a:t>
            </a:r>
            <a:r>
              <a:rPr lang="en-US" dirty="0" smtClean="0"/>
              <a:t>floral organs</a:t>
            </a:r>
            <a:r>
              <a:rPr lang="en-US" dirty="0"/>
              <a:t>: </a:t>
            </a:r>
            <a:endParaRPr lang="en-US" dirty="0" smtClean="0"/>
          </a:p>
          <a:p>
            <a:pPr marL="2005013" lvl="2" indent="-396875">
              <a:lnSpc>
                <a:spcPct val="200000"/>
              </a:lnSpc>
            </a:pPr>
            <a:r>
              <a:rPr lang="en-US" dirty="0" smtClean="0"/>
              <a:t>Sepals, </a:t>
            </a:r>
          </a:p>
          <a:p>
            <a:pPr marL="2005013" lvl="2" indent="-396875">
              <a:lnSpc>
                <a:spcPct val="200000"/>
              </a:lnSpc>
            </a:pPr>
            <a:r>
              <a:rPr lang="en-US" dirty="0" smtClean="0"/>
              <a:t>Petals, </a:t>
            </a:r>
          </a:p>
          <a:p>
            <a:pPr marL="2005013" lvl="2" indent="-396875">
              <a:lnSpc>
                <a:spcPct val="200000"/>
              </a:lnSpc>
            </a:pPr>
            <a:r>
              <a:rPr lang="en-US" dirty="0" smtClean="0"/>
              <a:t>Stamens, </a:t>
            </a:r>
            <a:r>
              <a:rPr lang="en-US" dirty="0"/>
              <a:t>and </a:t>
            </a:r>
            <a:endParaRPr lang="en-US" dirty="0" smtClean="0"/>
          </a:p>
          <a:p>
            <a:pPr marL="2005013" lvl="2" indent="-396875">
              <a:lnSpc>
                <a:spcPct val="200000"/>
              </a:lnSpc>
            </a:pPr>
            <a:r>
              <a:rPr lang="en-US" dirty="0" err="1" smtClean="0"/>
              <a:t>Carpels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66875"/>
            <a:ext cx="89916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Three Types of Genes Regulate </a:t>
            </a:r>
            <a:r>
              <a:rPr lang="en-US" b="1" dirty="0" smtClean="0"/>
              <a:t>Floral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Floral </a:t>
            </a:r>
            <a:r>
              <a:rPr lang="en-US" sz="2400" b="1" dirty="0"/>
              <a:t>organ identity genes directly control </a:t>
            </a:r>
            <a:r>
              <a:rPr lang="en-US" sz="2400" b="1" dirty="0" smtClean="0"/>
              <a:t>floral </a:t>
            </a:r>
            <a:r>
              <a:rPr lang="en-US" sz="2400" dirty="0" smtClean="0"/>
              <a:t>identity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Cadastral </a:t>
            </a:r>
            <a:r>
              <a:rPr lang="en-US" sz="2400" b="1" dirty="0"/>
              <a:t>genes act as spatial regulators of the </a:t>
            </a:r>
            <a:r>
              <a:rPr lang="en-US" sz="2400" b="1" dirty="0" smtClean="0"/>
              <a:t>floral </a:t>
            </a:r>
            <a:r>
              <a:rPr lang="en-US" sz="2400" dirty="0" smtClean="0"/>
              <a:t>organ </a:t>
            </a:r>
            <a:r>
              <a:rPr lang="en-US" sz="2400" dirty="0"/>
              <a:t>identity genes by setting boundaries for </a:t>
            </a:r>
            <a:r>
              <a:rPr lang="en-US" sz="2400" dirty="0" smtClean="0"/>
              <a:t>their expression</a:t>
            </a:r>
            <a:r>
              <a:rPr lang="en-US" sz="2400" dirty="0"/>
              <a:t>. </a:t>
            </a:r>
          </a:p>
          <a:p>
            <a:pPr marL="514350" indent="-5143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err="1" smtClean="0"/>
              <a:t>Meristem</a:t>
            </a:r>
            <a:r>
              <a:rPr lang="en-US" sz="2400" b="1" dirty="0" smtClean="0"/>
              <a:t> </a:t>
            </a:r>
            <a:r>
              <a:rPr lang="en-US" sz="2400" b="1" dirty="0"/>
              <a:t>identity genes are necessary for the </a:t>
            </a:r>
            <a:r>
              <a:rPr lang="en-US" sz="2400" b="1" dirty="0" smtClean="0"/>
              <a:t>initial </a:t>
            </a:r>
            <a:r>
              <a:rPr lang="en-US" sz="2400" dirty="0" smtClean="0"/>
              <a:t>induction </a:t>
            </a:r>
            <a:r>
              <a:rPr lang="en-US" sz="2400" dirty="0"/>
              <a:t>of the organ identity genes.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7315</TotalTime>
  <Words>1194</Words>
  <Application>Microsoft Office PowerPoint</Application>
  <PresentationFormat>On-screen Show (4:3)</PresentationFormat>
  <Paragraphs>119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Flowering and its Regulation </vt:lpstr>
      <vt:lpstr>Slide 2</vt:lpstr>
      <vt:lpstr>Slide 3</vt:lpstr>
      <vt:lpstr>FLORAL MERISTEM AND FLORAL ORGAN DEVELOPMENT</vt:lpstr>
      <vt:lpstr>Slide 5</vt:lpstr>
      <vt:lpstr>Slide 6</vt:lpstr>
      <vt:lpstr>Slide 7</vt:lpstr>
      <vt:lpstr>Slide 8</vt:lpstr>
      <vt:lpstr>Three Types of Genes Regulate Floral Development</vt:lpstr>
      <vt:lpstr>Meristem identity genes</vt:lpstr>
      <vt:lpstr>Slide 11</vt:lpstr>
      <vt:lpstr>FLORAL ORGAN IDENTITY GENES</vt:lpstr>
      <vt:lpstr>Slide 13</vt:lpstr>
      <vt:lpstr>The ABC model</vt:lpstr>
      <vt:lpstr>Slide 15</vt:lpstr>
      <vt:lpstr>Slide 16</vt:lpstr>
      <vt:lpstr>Slide 17</vt:lpstr>
      <vt:lpstr>FLORAL EVOCATION: INTERNAL AND EXTERNAL CUES</vt:lpstr>
      <vt:lpstr>Slide 19</vt:lpstr>
      <vt:lpstr>PHASE CHANGE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PHOTOPERIODISM: MONITORING DAY LENGTH </vt:lpstr>
      <vt:lpstr>Slide 29</vt:lpstr>
      <vt:lpstr>Slide 30</vt:lpstr>
      <vt:lpstr>Some plants sense dual day length </vt:lpstr>
      <vt:lpstr>Slide 32</vt:lpstr>
      <vt:lpstr>Slide 33</vt:lpstr>
      <vt:lpstr>Slide 34</vt:lpstr>
      <vt:lpstr>Slide 35</vt:lpstr>
      <vt:lpstr>Slide 36</vt:lpstr>
      <vt:lpstr>Slide 37</vt:lpstr>
      <vt:lpstr>VERNALIZATION: PROMOTING FLOWERING BY COLD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Flowering and its Regulation</dc:title>
  <dc:creator>ASHISH</dc:creator>
  <cp:lastModifiedBy>ASHISH</cp:lastModifiedBy>
  <cp:revision>61</cp:revision>
  <dcterms:created xsi:type="dcterms:W3CDTF">2017-03-31T07:26:09Z</dcterms:created>
  <dcterms:modified xsi:type="dcterms:W3CDTF">2017-04-06T09:23:37Z</dcterms:modified>
</cp:coreProperties>
</file>